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34" r:id="rId2"/>
    <p:sldMasterId id="2147483744" r:id="rId3"/>
    <p:sldMasterId id="2147483756" r:id="rId4"/>
    <p:sldMasterId id="2147483769" r:id="rId5"/>
  </p:sldMasterIdLst>
  <p:notesMasterIdLst>
    <p:notesMasterId r:id="rId21"/>
  </p:notesMasterIdLst>
  <p:handoutMasterIdLst>
    <p:handoutMasterId r:id="rId22"/>
  </p:handoutMasterIdLst>
  <p:sldIdLst>
    <p:sldId id="301" r:id="rId6"/>
    <p:sldId id="370" r:id="rId7"/>
    <p:sldId id="389" r:id="rId8"/>
    <p:sldId id="345" r:id="rId9"/>
    <p:sldId id="346" r:id="rId10"/>
    <p:sldId id="388" r:id="rId11"/>
    <p:sldId id="390" r:id="rId12"/>
    <p:sldId id="353" r:id="rId13"/>
    <p:sldId id="393" r:id="rId14"/>
    <p:sldId id="391" r:id="rId15"/>
    <p:sldId id="387" r:id="rId16"/>
    <p:sldId id="395" r:id="rId17"/>
    <p:sldId id="394" r:id="rId18"/>
    <p:sldId id="367" r:id="rId19"/>
    <p:sldId id="330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8C001B"/>
    <a:srgbClr val="8C1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-1568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2636" tIns="46318" rIns="92636" bIns="4631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636" tIns="46318" rIns="92636" bIns="46318" rtlCol="0"/>
          <a:lstStyle>
            <a:lvl1pPr algn="r">
              <a:defRPr sz="1200"/>
            </a:lvl1pPr>
          </a:lstStyle>
          <a:p>
            <a:fld id="{BC09BBFA-C70A-49D9-9DB2-B19FFBC4CA1B}" type="datetimeFigureOut">
              <a:rPr lang="en-US" smtClean="0"/>
              <a:pPr/>
              <a:t>2/8/2016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2636" tIns="46318" rIns="92636" bIns="4631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636" tIns="46318" rIns="92636" bIns="46318" rtlCol="0" anchor="b"/>
          <a:lstStyle>
            <a:lvl1pPr algn="r">
              <a:defRPr sz="1200"/>
            </a:lvl1pPr>
          </a:lstStyle>
          <a:p>
            <a:fld id="{2A40E101-3BF3-448B-A361-34F01E33D3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0558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2636" tIns="46318" rIns="92636" bIns="4631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636" tIns="46318" rIns="92636" bIns="46318" rtlCol="0"/>
          <a:lstStyle>
            <a:lvl1pPr algn="r">
              <a:defRPr sz="1200"/>
            </a:lvl1pPr>
          </a:lstStyle>
          <a:p>
            <a:fld id="{F11C5A30-B8AA-40C8-BC5D-DE39B440E024}" type="datetimeFigureOut">
              <a:rPr lang="en-US" smtClean="0"/>
              <a:pPr/>
              <a:t>2/8/2016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48200" cy="34877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36" tIns="46318" rIns="92636" bIns="4631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2636" tIns="46318" rIns="92636" bIns="4631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2636" tIns="46318" rIns="92636" bIns="4631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636" tIns="46318" rIns="92636" bIns="46318" rtlCol="0" anchor="b"/>
          <a:lstStyle>
            <a:lvl1pPr algn="r">
              <a:defRPr sz="1200"/>
            </a:lvl1pPr>
          </a:lstStyle>
          <a:p>
            <a:fld id="{BDEDDC56-EF4E-41F0-BE62-1AF8900254C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903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32E5F6-88EC-4A8B-8952-A2F9BA42AD21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EDDC56-EF4E-41F0-BE62-1AF8900254C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424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ChangeArrowheads="1"/>
          </p:cNvSpPr>
          <p:nvPr userDrawn="1"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dirty="0">
              <a:solidFill>
                <a:srgbClr val="000066"/>
              </a:solidFill>
            </a:endParaRPr>
          </a:p>
        </p:txBody>
      </p:sp>
      <p:sp>
        <p:nvSpPr>
          <p:cNvPr id="3" name="Rectangle 11"/>
          <p:cNvSpPr>
            <a:spLocks noChangeArrowheads="1"/>
          </p:cNvSpPr>
          <p:nvPr userDrawn="1"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defRPr/>
            </a:pPr>
            <a:endParaRPr lang="en-US" sz="2000" dirty="0">
              <a:solidFill>
                <a:srgbClr val="000066"/>
              </a:solidFill>
            </a:endParaRPr>
          </a:p>
        </p:txBody>
      </p:sp>
      <p:grpSp>
        <p:nvGrpSpPr>
          <p:cNvPr id="4" name="Group 12"/>
          <p:cNvGrpSpPr>
            <a:grpSpLocks/>
          </p:cNvGrpSpPr>
          <p:nvPr userDrawn="1"/>
        </p:nvGrpSpPr>
        <p:grpSpPr bwMode="auto">
          <a:xfrm>
            <a:off x="644525" y="3657600"/>
            <a:ext cx="7853363" cy="66675"/>
            <a:chOff x="429" y="945"/>
            <a:chExt cx="4947" cy="42"/>
          </a:xfrm>
        </p:grpSpPr>
        <p:sp>
          <p:nvSpPr>
            <p:cNvPr id="5" name="Line 13"/>
            <p:cNvSpPr>
              <a:spLocks noChangeShapeType="1"/>
            </p:cNvSpPr>
            <p:nvPr userDrawn="1"/>
          </p:nvSpPr>
          <p:spPr bwMode="auto">
            <a:xfrm>
              <a:off x="432" y="945"/>
              <a:ext cx="4944" cy="0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Line 14"/>
            <p:cNvSpPr>
              <a:spLocks noChangeShapeType="1"/>
            </p:cNvSpPr>
            <p:nvPr userDrawn="1"/>
          </p:nvSpPr>
          <p:spPr bwMode="auto">
            <a:xfrm>
              <a:off x="429" y="987"/>
              <a:ext cx="4944" cy="0"/>
            </a:xfrm>
            <a:prstGeom prst="line">
              <a:avLst/>
            </a:prstGeom>
            <a:noFill/>
            <a:ln w="38100">
              <a:solidFill>
                <a:srgbClr val="F0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pic>
        <p:nvPicPr>
          <p:cNvPr id="7" name="Picture 15" descr="HHSC_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0"/>
            <a:ext cx="211137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9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E18BEC86-6FB5-447E-A414-977621FEEE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026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EEA24-FFE9-4001-AAE8-3FF41E6372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425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33400"/>
            <a:ext cx="19431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56769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A0A5B-D9EC-49A5-818C-6394C75FA1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9621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533400"/>
            <a:ext cx="60198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1DE736-4ACB-4D3A-B1ED-29C44C1FA6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5248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533400"/>
            <a:ext cx="60198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100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C2D59D-7E9D-47CC-90A8-06827B1A3D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239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4800" y="2133600"/>
            <a:ext cx="8534400" cy="1142999"/>
          </a:xfrm>
        </p:spPr>
        <p:txBody>
          <a:bodyPr/>
          <a:lstStyle>
            <a:lvl1pPr algn="ctr">
              <a:defRPr sz="4400" u="none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295400"/>
          </a:xfrm>
        </p:spPr>
        <p:txBody>
          <a:bodyPr>
            <a:normAutofit/>
          </a:bodyPr>
          <a:lstStyle>
            <a:lvl1pPr marL="0" indent="0" algn="ctr">
              <a:buNone/>
              <a:defRPr sz="3600" b="1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19200" y="6477000"/>
            <a:ext cx="2133600" cy="182562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accent1"/>
                </a:solidFill>
                <a:latin typeface="Garamond" pitchFamily="18" charset="0"/>
              </a:defRPr>
            </a:lvl1pPr>
          </a:lstStyle>
          <a:p>
            <a:endParaRPr lang="en-US" dirty="0">
              <a:solidFill>
                <a:srgbClr val="8A4E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5102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1"/>
            <a:ext cx="7543800" cy="68579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4343400"/>
          </a:xfrm>
        </p:spPr>
        <p:txBody>
          <a:bodyPr/>
          <a:lstStyle>
            <a:lvl1pPr>
              <a:defRPr sz="2800"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4409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295400"/>
            <a:ext cx="8610600" cy="441960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467600" cy="6858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094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543800" cy="685800"/>
          </a:xfrm>
        </p:spPr>
        <p:txBody>
          <a:bodyPr/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19200"/>
            <a:ext cx="4191000" cy="4419600"/>
          </a:xfrm>
        </p:spPr>
        <p:txBody>
          <a:bodyPr/>
          <a:lstStyle>
            <a:lvl1pPr>
              <a:defRPr sz="2600" b="1">
                <a:solidFill>
                  <a:schemeClr val="accent1"/>
                </a:solidFill>
              </a:defRPr>
            </a:lvl1pPr>
            <a:lvl2pPr>
              <a:defRPr sz="2400">
                <a:solidFill>
                  <a:schemeClr val="accent1"/>
                </a:solidFill>
              </a:defRPr>
            </a:lvl2pPr>
            <a:lvl3pPr>
              <a:defRPr sz="2000">
                <a:solidFill>
                  <a:schemeClr val="accent1"/>
                </a:solidFill>
              </a:defRPr>
            </a:lvl3pPr>
            <a:lvl4pPr>
              <a:defRPr sz="1800">
                <a:solidFill>
                  <a:schemeClr val="accent1"/>
                </a:solidFill>
              </a:defRPr>
            </a:lvl4pPr>
            <a:lvl5pPr>
              <a:defRPr sz="1800">
                <a:solidFill>
                  <a:schemeClr val="accent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4191000" cy="4419600"/>
          </a:xfrm>
        </p:spPr>
        <p:txBody>
          <a:bodyPr/>
          <a:lstStyle>
            <a:lvl1pPr>
              <a:defRPr sz="2600" b="1">
                <a:solidFill>
                  <a:schemeClr val="accent1"/>
                </a:solidFill>
              </a:defRPr>
            </a:lvl1pPr>
            <a:lvl2pPr>
              <a:defRPr sz="2400">
                <a:solidFill>
                  <a:schemeClr val="accent1"/>
                </a:solidFill>
              </a:defRPr>
            </a:lvl2pPr>
            <a:lvl3pPr>
              <a:defRPr sz="2000">
                <a:solidFill>
                  <a:schemeClr val="accent1"/>
                </a:solidFill>
              </a:defRPr>
            </a:lvl3pPr>
            <a:lvl4pPr>
              <a:defRPr sz="1800">
                <a:solidFill>
                  <a:schemeClr val="accent1"/>
                </a:solidFill>
              </a:defRPr>
            </a:lvl4pPr>
            <a:lvl5pPr>
              <a:defRPr sz="1800">
                <a:solidFill>
                  <a:schemeClr val="accent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119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599"/>
            <a:ext cx="7543800" cy="685801"/>
          </a:xfrm>
        </p:spPr>
        <p:txBody>
          <a:bodyPr/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9154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7467600" cy="685800"/>
          </a:xfrm>
        </p:spPr>
        <p:txBody>
          <a:bodyPr anchor="b"/>
          <a:lstStyle>
            <a:lvl1pPr algn="l"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5029200" cy="4495800"/>
          </a:xfrm>
        </p:spPr>
        <p:txBody>
          <a:bodyPr/>
          <a:lstStyle>
            <a:lvl1pPr>
              <a:defRPr sz="2600">
                <a:solidFill>
                  <a:schemeClr val="accent1"/>
                </a:solidFill>
              </a:defRPr>
            </a:lvl1pPr>
            <a:lvl2pPr>
              <a:defRPr sz="2400">
                <a:solidFill>
                  <a:schemeClr val="accent1"/>
                </a:solidFill>
              </a:defRPr>
            </a:lvl2pPr>
            <a:lvl3pPr>
              <a:defRPr sz="2000">
                <a:solidFill>
                  <a:schemeClr val="accent1"/>
                </a:solidFill>
              </a:defRPr>
            </a:lvl3pPr>
            <a:lvl4pPr>
              <a:defRPr sz="1800">
                <a:solidFill>
                  <a:schemeClr val="accent1"/>
                </a:solidFill>
              </a:defRPr>
            </a:lvl4pPr>
            <a:lvl5pPr>
              <a:defRPr sz="1800">
                <a:solidFill>
                  <a:schemeClr val="accent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62600" y="1219200"/>
            <a:ext cx="3276600" cy="4495800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43437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2FD7FA-09FD-4C95-B5B8-2A0265A59C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9074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543800" cy="609600"/>
          </a:xfrm>
        </p:spPr>
        <p:txBody>
          <a:bodyPr anchor="b"/>
          <a:lstStyle>
            <a:lvl1pPr algn="l"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371600"/>
            <a:ext cx="8686800" cy="3657600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5181600"/>
            <a:ext cx="8686800" cy="53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7233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295400"/>
            <a:ext cx="8763000" cy="4419600"/>
          </a:xfrm>
        </p:spPr>
        <p:txBody>
          <a:bodyPr vert="eaVert"/>
          <a:lstStyle>
            <a:lvl1pPr>
              <a:defRPr sz="32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543800" cy="6858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4863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147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30FB83-BCE2-4B0B-84D4-7D9A35F74EB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0213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298CE6-93D5-499F-AADC-A963BDD1B5C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169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7EE5EF-304A-4FC8-A113-F6D8BFCDEE9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8441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DC70D-C913-412D-821A-C67268003E1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206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579963-1EA1-4327-8E48-2D3402DEB1C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7397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502B87-AD9B-4634-9F8B-BE26A39D86C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31400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F0B207-7A05-441B-AAF5-47947B76124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8955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47BB9-E0D1-4B44-9CDC-CF9AD76D72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8532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7BB146-2BC2-418A-A50A-939428313C0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9890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D10D98-91F4-44A1-8FAB-6C74CED767D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69192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E63722-AFAE-42C8-95B8-7DD5093B3BE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0833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0DFAEA-E747-4DA3-9B8B-B99C74A576B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6550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"/>
          <p:cNvGrpSpPr>
            <a:grpSpLocks/>
          </p:cNvGrpSpPr>
          <p:nvPr userDrawn="1"/>
        </p:nvGrpSpPr>
        <p:grpSpPr bwMode="auto">
          <a:xfrm>
            <a:off x="644525" y="3657600"/>
            <a:ext cx="7853363" cy="66675"/>
            <a:chOff x="429" y="945"/>
            <a:chExt cx="4947" cy="42"/>
          </a:xfrm>
        </p:grpSpPr>
        <p:sp>
          <p:nvSpPr>
            <p:cNvPr id="5" name="Line 6"/>
            <p:cNvSpPr>
              <a:spLocks noChangeShapeType="1"/>
            </p:cNvSpPr>
            <p:nvPr userDrawn="1"/>
          </p:nvSpPr>
          <p:spPr bwMode="auto">
            <a:xfrm>
              <a:off x="432" y="945"/>
              <a:ext cx="4944" cy="0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6" name="Line 7"/>
            <p:cNvSpPr>
              <a:spLocks noChangeShapeType="1"/>
            </p:cNvSpPr>
            <p:nvPr userDrawn="1"/>
          </p:nvSpPr>
          <p:spPr bwMode="auto">
            <a:xfrm>
              <a:off x="429" y="987"/>
              <a:ext cx="4944" cy="0"/>
            </a:xfrm>
            <a:prstGeom prst="line">
              <a:avLst/>
            </a:prstGeom>
            <a:noFill/>
            <a:ln w="38100">
              <a:solidFill>
                <a:srgbClr val="F0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  <p:pic>
        <p:nvPicPr>
          <p:cNvPr id="7" name="Picture 8" descr="HHSC_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0"/>
            <a:ext cx="211137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3600">
                <a:latin typeface="Times New Roman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 sz="2800" b="1">
                <a:latin typeface="Times New Roman" pitchFamily="18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59436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7A4B0-CB74-46C1-AB11-82B284C5C4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2975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781800" y="63055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D9FF0-6B94-42C3-AF35-08BED24E6A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31537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C02ABD-1086-4907-8D22-388BC92E7A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38289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68898-E6DA-4547-BA7F-08BD593B85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03232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B3D6B-A57D-4D55-B6EA-4C7A5F06C8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51208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E5072-6D4C-4184-B379-EE5D81B0EA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943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5316B-A65C-4893-BF01-76765F6591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04893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7E5BC-1ED6-46F1-BB09-ED76CED899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16123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D4114-9FD5-4363-9E43-C6D67C80E4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75383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586B1-AA8E-4663-BF98-05FD730253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5345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38327-937B-4BFB-9333-C773307886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98460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2057400" cy="5440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6019800" cy="5440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87C75-AA1A-4D89-A0FD-7ADE191469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86670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197619848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"/>
          <p:cNvGrpSpPr>
            <a:grpSpLocks/>
          </p:cNvGrpSpPr>
          <p:nvPr userDrawn="1"/>
        </p:nvGrpSpPr>
        <p:grpSpPr bwMode="auto">
          <a:xfrm>
            <a:off x="644525" y="3657600"/>
            <a:ext cx="7853363" cy="66675"/>
            <a:chOff x="429" y="945"/>
            <a:chExt cx="4947" cy="42"/>
          </a:xfrm>
        </p:grpSpPr>
        <p:sp>
          <p:nvSpPr>
            <p:cNvPr id="5" name="Line 6"/>
            <p:cNvSpPr>
              <a:spLocks noChangeShapeType="1"/>
            </p:cNvSpPr>
            <p:nvPr userDrawn="1"/>
          </p:nvSpPr>
          <p:spPr bwMode="auto">
            <a:xfrm>
              <a:off x="432" y="945"/>
              <a:ext cx="4944" cy="0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6" name="Line 7"/>
            <p:cNvSpPr>
              <a:spLocks noChangeShapeType="1"/>
            </p:cNvSpPr>
            <p:nvPr userDrawn="1"/>
          </p:nvSpPr>
          <p:spPr bwMode="auto">
            <a:xfrm>
              <a:off x="429" y="987"/>
              <a:ext cx="4944" cy="0"/>
            </a:xfrm>
            <a:prstGeom prst="line">
              <a:avLst/>
            </a:prstGeom>
            <a:noFill/>
            <a:ln w="38100">
              <a:solidFill>
                <a:srgbClr val="F0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  <p:pic>
        <p:nvPicPr>
          <p:cNvPr id="7" name="Picture 8" descr="HHSC_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0"/>
            <a:ext cx="211137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3600">
                <a:latin typeface="Times New Roman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 sz="2800" b="1">
                <a:latin typeface="Times New Roman" pitchFamily="18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59436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7A4B0-CB74-46C1-AB11-82B284C5C4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377110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781800" y="63055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D9FF0-6B94-42C3-AF35-08BED24E6A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53173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C02ABD-1086-4907-8D22-388BC92E7A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84888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68898-E6DA-4547-BA7F-08BD593B85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594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D88F4-C677-4274-9FD2-1201E98DD7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21670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B3D6B-A57D-4D55-B6EA-4C7A5F06C8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43967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E5072-6D4C-4184-B379-EE5D81B0EA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08797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7E5BC-1ED6-46F1-BB09-ED76CED899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85498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D4114-9FD5-4363-9E43-C6D67C80E46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69711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586B1-AA8E-4663-BF98-05FD730253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54849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38327-937B-4BFB-9333-C773307886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15193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2057400" cy="5440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6019800" cy="5440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87C75-AA1A-4D89-A0FD-7ADE191469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11902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208916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4AA09-636D-4E2B-B4A9-845CA4C439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670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873CD-3CE1-48AC-A28A-30E9CE78DA4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306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D22154-BD34-43CE-AC60-AA466E0900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968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2E474-4106-489A-BD43-983B9DFA4E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730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18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1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62200" y="533400"/>
            <a:ext cx="6019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grpSp>
        <p:nvGrpSpPr>
          <p:cNvPr id="1028" name="Group 9"/>
          <p:cNvGrpSpPr>
            <a:grpSpLocks/>
          </p:cNvGrpSpPr>
          <p:nvPr/>
        </p:nvGrpSpPr>
        <p:grpSpPr bwMode="auto">
          <a:xfrm>
            <a:off x="681038" y="1414463"/>
            <a:ext cx="7853362" cy="66675"/>
            <a:chOff x="429" y="945"/>
            <a:chExt cx="4947" cy="42"/>
          </a:xfrm>
        </p:grpSpPr>
        <p:sp>
          <p:nvSpPr>
            <p:cNvPr id="1031" name="Line 7"/>
            <p:cNvSpPr>
              <a:spLocks noChangeShapeType="1"/>
            </p:cNvSpPr>
            <p:nvPr userDrawn="1"/>
          </p:nvSpPr>
          <p:spPr bwMode="auto">
            <a:xfrm>
              <a:off x="432" y="945"/>
              <a:ext cx="4944" cy="0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32" name="Line 8"/>
            <p:cNvSpPr>
              <a:spLocks noChangeShapeType="1"/>
            </p:cNvSpPr>
            <p:nvPr userDrawn="1"/>
          </p:nvSpPr>
          <p:spPr bwMode="auto">
            <a:xfrm>
              <a:off x="429" y="987"/>
              <a:ext cx="4944" cy="0"/>
            </a:xfrm>
            <a:prstGeom prst="line">
              <a:avLst/>
            </a:prstGeom>
            <a:noFill/>
            <a:ln w="38100">
              <a:solidFill>
                <a:srgbClr val="F0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00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pic>
        <p:nvPicPr>
          <p:cNvPr id="1029" name="Picture 12" descr="HHSC_Logo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28600" y="304800"/>
            <a:ext cx="211137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0AAE68-2BEF-4FE3-8B0A-054D801D992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792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760000"/>
        </a:buClr>
        <a:buChar char="•"/>
        <a:defRPr sz="2000">
          <a:solidFill>
            <a:srgbClr val="760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00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00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00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33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152401"/>
            <a:ext cx="7543800" cy="68579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3408" y="1295400"/>
            <a:ext cx="8661991" cy="44683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" y="990138"/>
            <a:ext cx="7772400" cy="274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aseline="-25000" dirty="0" smtClean="0">
                <a:solidFill>
                  <a:prstClr val="white"/>
                </a:solidFill>
              </a:rPr>
              <a:t>=</a:t>
            </a:r>
            <a:endParaRPr lang="en-US" baseline="-250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3685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1" u="none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971550" indent="-51435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6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­"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dirty="0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41B9119-D592-4946-9316-780814252EF1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6493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95600" y="685800"/>
            <a:ext cx="5791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Title Page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6388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5CE2A-32C3-431C-9CA1-5F37FFBF5B8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grpSp>
        <p:nvGrpSpPr>
          <p:cNvPr id="1029" name="Group 10"/>
          <p:cNvGrpSpPr>
            <a:grpSpLocks/>
          </p:cNvGrpSpPr>
          <p:nvPr/>
        </p:nvGrpSpPr>
        <p:grpSpPr bwMode="auto">
          <a:xfrm>
            <a:off x="833438" y="1457325"/>
            <a:ext cx="7853362" cy="66675"/>
            <a:chOff x="429" y="945"/>
            <a:chExt cx="4947" cy="42"/>
          </a:xfrm>
        </p:grpSpPr>
        <p:sp>
          <p:nvSpPr>
            <p:cNvPr id="6155" name="Line 11"/>
            <p:cNvSpPr>
              <a:spLocks noChangeShapeType="1"/>
            </p:cNvSpPr>
            <p:nvPr userDrawn="1"/>
          </p:nvSpPr>
          <p:spPr bwMode="auto">
            <a:xfrm>
              <a:off x="432" y="945"/>
              <a:ext cx="4944" cy="0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6156" name="Line 12"/>
            <p:cNvSpPr>
              <a:spLocks noChangeShapeType="1"/>
            </p:cNvSpPr>
            <p:nvPr userDrawn="1"/>
          </p:nvSpPr>
          <p:spPr bwMode="auto">
            <a:xfrm>
              <a:off x="429" y="987"/>
              <a:ext cx="4944" cy="0"/>
            </a:xfrm>
            <a:prstGeom prst="line">
              <a:avLst/>
            </a:prstGeom>
            <a:noFill/>
            <a:ln w="38100">
              <a:solidFill>
                <a:srgbClr val="F0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  <p:pic>
        <p:nvPicPr>
          <p:cNvPr id="1030" name="Picture 13" descr="HHSC_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8600" y="304800"/>
            <a:ext cx="211137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92749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0000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95600" y="685800"/>
            <a:ext cx="5791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Title Page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6388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5CE2A-32C3-431C-9CA1-5F37FFBF5B8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grpSp>
        <p:nvGrpSpPr>
          <p:cNvPr id="1029" name="Group 10"/>
          <p:cNvGrpSpPr>
            <a:grpSpLocks/>
          </p:cNvGrpSpPr>
          <p:nvPr/>
        </p:nvGrpSpPr>
        <p:grpSpPr bwMode="auto">
          <a:xfrm>
            <a:off x="833438" y="1457325"/>
            <a:ext cx="7853362" cy="66675"/>
            <a:chOff x="429" y="945"/>
            <a:chExt cx="4947" cy="42"/>
          </a:xfrm>
        </p:grpSpPr>
        <p:sp>
          <p:nvSpPr>
            <p:cNvPr id="6155" name="Line 11"/>
            <p:cNvSpPr>
              <a:spLocks noChangeShapeType="1"/>
            </p:cNvSpPr>
            <p:nvPr userDrawn="1"/>
          </p:nvSpPr>
          <p:spPr bwMode="auto">
            <a:xfrm>
              <a:off x="432" y="945"/>
              <a:ext cx="4944" cy="0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</a:endParaRPr>
            </a:p>
          </p:txBody>
        </p:sp>
        <p:sp>
          <p:nvSpPr>
            <p:cNvPr id="6156" name="Line 12"/>
            <p:cNvSpPr>
              <a:spLocks noChangeShapeType="1"/>
            </p:cNvSpPr>
            <p:nvPr userDrawn="1"/>
          </p:nvSpPr>
          <p:spPr bwMode="auto">
            <a:xfrm>
              <a:off x="429" y="987"/>
              <a:ext cx="4944" cy="0"/>
            </a:xfrm>
            <a:prstGeom prst="line">
              <a:avLst/>
            </a:prstGeom>
            <a:noFill/>
            <a:ln w="38100">
              <a:solidFill>
                <a:srgbClr val="F00000"/>
              </a:solidFill>
              <a:miter lim="800000"/>
              <a:headEnd/>
              <a:tailEnd/>
            </a:ln>
            <a:effectLst/>
          </p:spPr>
          <p:txBody>
            <a:bodyPr wrap="none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dirty="0">
                <a:solidFill>
                  <a:srgbClr val="000000"/>
                </a:solidFill>
              </a:endParaRPr>
            </a:p>
          </p:txBody>
        </p:sp>
      </p:grpSp>
      <p:pic>
        <p:nvPicPr>
          <p:cNvPr id="1030" name="Picture 13" descr="HHSC_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8600" y="304800"/>
            <a:ext cx="211137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38500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  <p:sldLayoutId id="2147483781" r:id="rId12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0000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026"/>
          <p:cNvSpPr>
            <a:spLocks noGrp="1" noChangeArrowheads="1"/>
          </p:cNvSpPr>
          <p:nvPr>
            <p:ph type="ctrTitle" idx="4294967295"/>
          </p:nvPr>
        </p:nvSpPr>
        <p:spPr>
          <a:xfrm>
            <a:off x="304800" y="762000"/>
            <a:ext cx="8382000" cy="1470025"/>
          </a:xfrm>
          <a:solidFill>
            <a:srgbClr val="FFFFFF"/>
          </a:solidFill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dirty="0"/>
              <a:t>Challenges to integrating technology in healthcare settings</a:t>
            </a:r>
            <a:endParaRPr lang="en-US" dirty="0">
              <a:latin typeface="Comic Sans MS" panose="030F0702030302020204" pitchFamily="66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7586" name="Slide Number Placeholder 4"/>
          <p:cNvSpPr>
            <a:spLocks noGrp="1"/>
          </p:cNvSpPr>
          <p:nvPr/>
        </p:nvSpPr>
        <p:spPr bwMode="auto">
          <a:xfrm>
            <a:off x="7010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endParaRPr lang="en-US" sz="1400" dirty="0">
              <a:solidFill>
                <a:srgbClr val="000066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1027"/>
          <p:cNvSpPr txBox="1">
            <a:spLocks noChangeArrowheads="1"/>
          </p:cNvSpPr>
          <p:nvPr/>
        </p:nvSpPr>
        <p:spPr bwMode="auto">
          <a:xfrm>
            <a:off x="609600" y="2362200"/>
            <a:ext cx="7772400" cy="3505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lang="en-US" sz="2600" b="1" i="1" kern="0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lang="en-US" sz="2600" b="1" i="1" kern="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600" b="1" i="1" kern="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Ramdas Menon, Deputy Director, Health IT</a:t>
            </a:r>
          </a:p>
          <a:p>
            <a:pPr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600" b="1" kern="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Medicaid CHIP Division</a:t>
            </a:r>
          </a:p>
          <a:p>
            <a:pPr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lang="en-US" sz="2600" b="1" kern="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2600" b="1" kern="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February 9, 2016</a:t>
            </a:r>
          </a:p>
          <a:p>
            <a:pPr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lang="en-US" sz="2600" b="1" kern="0" dirty="0" smtClean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8BEC86-6FB5-447E-A414-977621FEEE7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8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3200" dirty="0">
                <a:solidFill>
                  <a:srgbClr val="000066"/>
                </a:solidFill>
                <a:latin typeface="Calibri" panose="020F0502020204030204" pitchFamily="34" charset="0"/>
              </a:rPr>
              <a:t>Data exchange - Reality</a:t>
            </a:r>
            <a:endParaRPr lang="en-US" sz="3200" dirty="0">
              <a:solidFill>
                <a:srgbClr val="000066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rgbClr val="000066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Managed Care Organizations Survey conducted May 2015</a:t>
            </a:r>
          </a:p>
          <a:p>
            <a:pPr lvl="1"/>
            <a:r>
              <a:rPr lang="en-US" dirty="0">
                <a:solidFill>
                  <a:srgbClr val="000066"/>
                </a:solidFill>
                <a:latin typeface="Comic Sans MS" panose="030F0702030302020204" pitchFamily="66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66"/>
                </a:solidFill>
                <a:latin typeface="Comic Sans MS" panose="030F0702030302020204" pitchFamily="66" charset="0"/>
                <a:ea typeface="+mn-ea"/>
                <a:cs typeface="Times New Roman" panose="02020603050405020304" pitchFamily="18" charset="0"/>
              </a:rPr>
              <a:t>access</a:t>
            </a:r>
            <a:r>
              <a:rPr lang="en-US" dirty="0">
                <a:solidFill>
                  <a:srgbClr val="000066"/>
                </a:solidFill>
                <a:latin typeface="Comic Sans MS" panose="030F0702030302020204" pitchFamily="66" charset="0"/>
                <a:ea typeface="+mn-ea"/>
                <a:cs typeface="Times New Roman" panose="02020603050405020304" pitchFamily="18" charset="0"/>
              </a:rPr>
              <a:t> to prescription history (26%)</a:t>
            </a:r>
          </a:p>
          <a:p>
            <a:pPr lvl="1"/>
            <a:r>
              <a:rPr lang="en-US" dirty="0">
                <a:solidFill>
                  <a:srgbClr val="000066"/>
                </a:solidFill>
                <a:latin typeface="Comic Sans MS" panose="030F0702030302020204" pitchFamily="66" charset="0"/>
                <a:ea typeface="+mn-ea"/>
                <a:cs typeface="Times New Roman" panose="02020603050405020304" pitchFamily="18" charset="0"/>
              </a:rPr>
              <a:t> access to clinical data (21%) </a:t>
            </a:r>
          </a:p>
          <a:p>
            <a:pPr lvl="1"/>
            <a:r>
              <a:rPr lang="en-US" dirty="0">
                <a:solidFill>
                  <a:srgbClr val="000066"/>
                </a:solidFill>
                <a:latin typeface="Comic Sans MS" panose="030F0702030302020204" pitchFamily="66" charset="0"/>
                <a:ea typeface="+mn-ea"/>
                <a:cs typeface="Times New Roman" panose="02020603050405020304" pitchFamily="18" charset="0"/>
              </a:rPr>
              <a:t> facilitate sharing of clinical data </a:t>
            </a:r>
            <a:r>
              <a:rPr lang="en-US" dirty="0" smtClean="0">
                <a:solidFill>
                  <a:srgbClr val="000066"/>
                </a:solidFill>
                <a:latin typeface="Comic Sans MS" panose="030F0702030302020204" pitchFamily="66" charset="0"/>
                <a:ea typeface="+mn-ea"/>
                <a:cs typeface="Times New Roman" panose="02020603050405020304" pitchFamily="18" charset="0"/>
              </a:rPr>
              <a:t>among your providers (16</a:t>
            </a:r>
            <a:r>
              <a:rPr lang="en-US" dirty="0">
                <a:solidFill>
                  <a:srgbClr val="000066"/>
                </a:solidFill>
                <a:latin typeface="Comic Sans MS" panose="030F0702030302020204" pitchFamily="66" charset="0"/>
                <a:ea typeface="+mn-ea"/>
                <a:cs typeface="Times New Roman" panose="02020603050405020304" pitchFamily="18" charset="0"/>
              </a:rPr>
              <a:t>%)</a:t>
            </a:r>
          </a:p>
          <a:p>
            <a:pPr lvl="1"/>
            <a:r>
              <a:rPr lang="en-US" dirty="0">
                <a:solidFill>
                  <a:srgbClr val="000066"/>
                </a:solidFill>
                <a:latin typeface="Comic Sans MS" panose="030F0702030302020204" pitchFamily="66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66"/>
                </a:solidFill>
                <a:latin typeface="Comic Sans MS" panose="030F0702030302020204" pitchFamily="66" charset="0"/>
                <a:ea typeface="+mn-ea"/>
                <a:cs typeface="Times New Roman" panose="02020603050405020304" pitchFamily="18" charset="0"/>
              </a:rPr>
              <a:t>r</a:t>
            </a:r>
            <a:r>
              <a:rPr lang="en-US" dirty="0" smtClean="0">
                <a:solidFill>
                  <a:srgbClr val="000066"/>
                </a:solidFill>
                <a:latin typeface="Comic Sans MS" panose="030F0702030302020204" pitchFamily="66" charset="0"/>
                <a:ea typeface="+mn-ea"/>
                <a:cs typeface="Times New Roman" panose="02020603050405020304" pitchFamily="18" charset="0"/>
              </a:rPr>
              <a:t>eceive ADT </a:t>
            </a:r>
            <a:r>
              <a:rPr lang="en-US" dirty="0">
                <a:solidFill>
                  <a:srgbClr val="000066"/>
                </a:solidFill>
                <a:latin typeface="Comic Sans MS" panose="030F0702030302020204" pitchFamily="66" charset="0"/>
                <a:ea typeface="+mn-ea"/>
                <a:cs typeface="Times New Roman" panose="02020603050405020304" pitchFamily="18" charset="0"/>
              </a:rPr>
              <a:t>(admission, discharge and transfer) feeds (26%) </a:t>
            </a:r>
          </a:p>
          <a:p>
            <a:pPr lvl="1"/>
            <a:r>
              <a:rPr lang="en-US" dirty="0">
                <a:solidFill>
                  <a:srgbClr val="000066"/>
                </a:solidFill>
                <a:latin typeface="Comic Sans MS" panose="030F0702030302020204" pitchFamily="66" charset="0"/>
                <a:ea typeface="+mn-ea"/>
                <a:cs typeface="Times New Roman" panose="02020603050405020304" pitchFamily="18" charset="0"/>
              </a:rPr>
              <a:t>participation in HIE (negligible)</a:t>
            </a:r>
          </a:p>
          <a:p>
            <a:pPr lvl="1"/>
            <a:endParaRPr lang="en-US" dirty="0" smtClean="0">
              <a:latin typeface="Comic Sans MS" panose="030F0702030302020204" pitchFamily="66" charset="0"/>
            </a:endParaRPr>
          </a:p>
          <a:p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8CE6-93D5-499F-AADC-A963BDD1B5CE}" type="slidenum">
              <a:rPr lang="en-US" altLang="en-US" smtClean="0">
                <a:solidFill>
                  <a:srgbClr val="000000"/>
                </a:solidFill>
              </a:rPr>
              <a:pPr/>
              <a:t>10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4958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200" dirty="0" smtClean="0">
                <a:solidFill>
                  <a:srgbClr val="000066"/>
                </a:solidFill>
                <a:latin typeface="Calibri" panose="020F0502020204030204" pitchFamily="34" charset="0"/>
              </a:rPr>
              <a:t>Challenges to Information Exchange-I</a:t>
            </a:r>
            <a:endParaRPr lang="en-US" sz="3200" dirty="0">
              <a:solidFill>
                <a:srgbClr val="000066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>
                <a:solidFill>
                  <a:srgbClr val="000066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Grouped into three sets of factors: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66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I. Organizations 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rgbClr val="000066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0066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leadership </a:t>
            </a:r>
            <a:r>
              <a:rPr lang="en-US" sz="2800" dirty="0">
                <a:solidFill>
                  <a:srgbClr val="000066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and </a:t>
            </a:r>
            <a:r>
              <a:rPr lang="en-US" sz="2800" dirty="0" smtClean="0">
                <a:solidFill>
                  <a:srgbClr val="000066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vision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rgbClr val="000066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incentives </a:t>
            </a:r>
            <a:r>
              <a:rPr lang="en-US" sz="2800" dirty="0">
                <a:solidFill>
                  <a:srgbClr val="000066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and costs (competitive   environment)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rgbClr val="000066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processes - physical to work flow  </a:t>
            </a:r>
            <a:endParaRPr lang="en-US" sz="2800" dirty="0">
              <a:solidFill>
                <a:srgbClr val="000066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rgbClr val="000066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solidFill>
                  <a:srgbClr val="000066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policies </a:t>
            </a:r>
            <a:r>
              <a:rPr lang="en-US" sz="2800" dirty="0">
                <a:solidFill>
                  <a:srgbClr val="000066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and </a:t>
            </a:r>
            <a:r>
              <a:rPr lang="en-US" sz="2800" dirty="0">
                <a:solidFill>
                  <a:srgbClr val="000066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protocols (governance</a:t>
            </a:r>
            <a:r>
              <a:rPr lang="en-US" sz="2800" dirty="0" smtClean="0">
                <a:solidFill>
                  <a:srgbClr val="000066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)  </a:t>
            </a:r>
            <a:endParaRPr lang="en-US" sz="2800" dirty="0">
              <a:solidFill>
                <a:srgbClr val="000066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rgbClr val="000066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Informatics </a:t>
            </a:r>
            <a:r>
              <a:rPr lang="en-US" sz="2800" dirty="0">
                <a:solidFill>
                  <a:srgbClr val="000066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and analytical capabilities</a:t>
            </a:r>
            <a:endParaRPr lang="en-US" sz="2800" dirty="0">
              <a:solidFill>
                <a:srgbClr val="000066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dirty="0">
              <a:solidFill>
                <a:srgbClr val="000066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8CE6-93D5-499F-AADC-A963BDD1B5CE}" type="slidenum">
              <a:rPr lang="en-US" altLang="en-US" smtClean="0">
                <a:solidFill>
                  <a:srgbClr val="000000"/>
                </a:solidFill>
              </a:rPr>
              <a:pPr/>
              <a:t>11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9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200" dirty="0" smtClean="0">
                <a:solidFill>
                  <a:srgbClr val="000066"/>
                </a:solidFill>
                <a:latin typeface="Calibri" panose="020F0502020204030204" pitchFamily="34" charset="0"/>
              </a:rPr>
              <a:t>Challenges to Information Exchange-II</a:t>
            </a:r>
            <a:endParaRPr lang="en-US" sz="3200" dirty="0">
              <a:solidFill>
                <a:srgbClr val="000066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rgbClr val="000066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II. Standards – technical issues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rgbClr val="000066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interoperability standards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rgbClr val="000066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interfaces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rgbClr val="000066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market </a:t>
            </a:r>
            <a:r>
              <a:rPr lang="en-US" sz="2800" dirty="0">
                <a:solidFill>
                  <a:srgbClr val="000066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driven factors</a:t>
            </a:r>
          </a:p>
          <a:p>
            <a:pPr marL="0" indent="0">
              <a:buNone/>
            </a:pPr>
            <a:endParaRPr lang="en-US" sz="2800" dirty="0">
              <a:solidFill>
                <a:srgbClr val="000066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8CE6-93D5-499F-AADC-A963BDD1B5CE}" type="slidenum">
              <a:rPr lang="en-US" altLang="en-US" smtClean="0">
                <a:solidFill>
                  <a:srgbClr val="000000"/>
                </a:solidFill>
              </a:rPr>
              <a:pPr/>
              <a:t>12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9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200" dirty="0" smtClean="0">
                <a:solidFill>
                  <a:srgbClr val="000066"/>
                </a:solidFill>
                <a:latin typeface="Calibri" panose="020F0502020204030204" pitchFamily="34" charset="0"/>
              </a:rPr>
              <a:t>Challenges to Information Exchange-III</a:t>
            </a:r>
            <a:endParaRPr lang="en-US" sz="3200" dirty="0">
              <a:solidFill>
                <a:srgbClr val="000066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AutoNum type="romanUcPeriod" startAt="3"/>
            </a:pPr>
            <a:r>
              <a:rPr lang="en-US" sz="2800" dirty="0" smtClean="0">
                <a:solidFill>
                  <a:srgbClr val="000066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People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rgbClr val="000066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human </a:t>
            </a:r>
            <a:r>
              <a:rPr lang="en-US" sz="2800" dirty="0">
                <a:solidFill>
                  <a:srgbClr val="000066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capital </a:t>
            </a:r>
            <a:r>
              <a:rPr lang="en-US" sz="2800" dirty="0">
                <a:solidFill>
                  <a:srgbClr val="000066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development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rgbClr val="000066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cultural – changes in behavior needed to integrate technology into work flow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rgbClr val="000066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patient </a:t>
            </a:r>
            <a:r>
              <a:rPr lang="en-US" sz="2800" dirty="0">
                <a:solidFill>
                  <a:srgbClr val="000066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engagement</a:t>
            </a:r>
          </a:p>
          <a:p>
            <a:pPr marL="0" indent="0">
              <a:buNone/>
            </a:pPr>
            <a:endParaRPr lang="en-US" sz="2800" dirty="0">
              <a:solidFill>
                <a:srgbClr val="000066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8CE6-93D5-499F-AADC-A963BDD1B5CE}" type="slidenum">
              <a:rPr lang="en-US" altLang="en-US" smtClean="0">
                <a:solidFill>
                  <a:srgbClr val="000000"/>
                </a:solidFill>
              </a:rPr>
              <a:pPr/>
              <a:t>13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33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533400"/>
            <a:ext cx="7239000" cy="838200"/>
          </a:xfrm>
        </p:spPr>
        <p:txBody>
          <a:bodyPr/>
          <a:lstStyle/>
          <a:p>
            <a:pPr algn="r"/>
            <a:r>
              <a:rPr lang="en-US" dirty="0">
                <a:latin typeface="Calibri" panose="020F0502020204030204" pitchFamily="34" charset="0"/>
              </a:rPr>
              <a:t>Key </a:t>
            </a:r>
            <a:r>
              <a:rPr lang="en-US" dirty="0" smtClean="0">
                <a:latin typeface="Calibri" panose="020F0502020204030204" pitchFamily="34" charset="0"/>
              </a:rPr>
              <a:t>Conclusions and Take-Aways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pPr lvl="1"/>
            <a:r>
              <a:rPr lang="en-US" sz="2400" dirty="0">
                <a:solidFill>
                  <a:srgbClr val="000066"/>
                </a:solidFill>
                <a:latin typeface="Comic Sans MS" panose="030F0702030302020204" pitchFamily="66" charset="0"/>
                <a:ea typeface="+mn-ea"/>
                <a:cs typeface="Times New Roman" panose="02020603050405020304" pitchFamily="18" charset="0"/>
              </a:rPr>
              <a:t>Challenges remain </a:t>
            </a:r>
            <a:r>
              <a:rPr lang="en-US" sz="2400" dirty="0" smtClean="0">
                <a:solidFill>
                  <a:srgbClr val="000066"/>
                </a:solidFill>
                <a:latin typeface="Comic Sans MS" panose="030F0702030302020204" pitchFamily="66" charset="0"/>
                <a:ea typeface="+mn-ea"/>
                <a:cs typeface="Times New Roman" panose="02020603050405020304" pitchFamily="18" charset="0"/>
              </a:rPr>
              <a:t>in integrating  technology and healthcare. </a:t>
            </a:r>
            <a:endParaRPr lang="en-US" sz="2400" dirty="0" smtClean="0">
              <a:solidFill>
                <a:srgbClr val="000066"/>
              </a:solidFill>
              <a:latin typeface="Comic Sans MS" panose="030F0702030302020204" pitchFamily="66" charset="0"/>
              <a:ea typeface="+mn-ea"/>
              <a:cs typeface="Times New Roman" panose="02020603050405020304" pitchFamily="18" charset="0"/>
            </a:endParaRPr>
          </a:p>
          <a:p>
            <a:pPr lvl="1"/>
            <a:r>
              <a:rPr lang="en-US" sz="2400" dirty="0" smtClean="0">
                <a:solidFill>
                  <a:srgbClr val="000066"/>
                </a:solidFill>
                <a:latin typeface="Comic Sans MS" panose="030F0702030302020204" pitchFamily="66" charset="0"/>
                <a:ea typeface="+mn-ea"/>
                <a:cs typeface="Times New Roman" panose="02020603050405020304" pitchFamily="18" charset="0"/>
              </a:rPr>
              <a:t>The </a:t>
            </a:r>
            <a:r>
              <a:rPr lang="en-US" sz="2400" dirty="0" smtClean="0">
                <a:solidFill>
                  <a:srgbClr val="000066"/>
                </a:solidFill>
                <a:latin typeface="Comic Sans MS" panose="030F0702030302020204" pitchFamily="66" charset="0"/>
                <a:ea typeface="+mn-ea"/>
                <a:cs typeface="Times New Roman" panose="02020603050405020304" pitchFamily="18" charset="0"/>
              </a:rPr>
              <a:t>paradigm shift </a:t>
            </a:r>
            <a:r>
              <a:rPr lang="en-US" sz="2400" dirty="0" smtClean="0">
                <a:solidFill>
                  <a:srgbClr val="000066"/>
                </a:solidFill>
                <a:latin typeface="Comic Sans MS" panose="030F0702030302020204" pitchFamily="66" charset="0"/>
                <a:ea typeface="+mn-ea"/>
                <a:cs typeface="Times New Roman" panose="02020603050405020304" pitchFamily="18" charset="0"/>
              </a:rPr>
              <a:t>to an information based healthcare is </a:t>
            </a:r>
            <a:r>
              <a:rPr lang="en-US" sz="2400" dirty="0" smtClean="0">
                <a:solidFill>
                  <a:srgbClr val="000066"/>
                </a:solidFill>
                <a:latin typeface="Comic Sans MS" panose="030F0702030302020204" pitchFamily="66" charset="0"/>
                <a:ea typeface="+mn-ea"/>
                <a:cs typeface="Times New Roman" panose="02020603050405020304" pitchFamily="18" charset="0"/>
              </a:rPr>
              <a:t>incomplete</a:t>
            </a:r>
          </a:p>
          <a:p>
            <a:pPr lvl="1"/>
            <a:r>
              <a:rPr lang="en-US" sz="2400" dirty="0" smtClean="0">
                <a:solidFill>
                  <a:srgbClr val="000066"/>
                </a:solidFill>
                <a:latin typeface="Comic Sans MS" panose="030F0702030302020204" pitchFamily="66" charset="0"/>
                <a:ea typeface="+mn-ea"/>
                <a:cs typeface="Times New Roman" panose="02020603050405020304" pitchFamily="18" charset="0"/>
              </a:rPr>
              <a:t>Transitions are rocky – a vision, persistence and patience are key ingredients</a:t>
            </a:r>
          </a:p>
          <a:p>
            <a:pPr lvl="1"/>
            <a:r>
              <a:rPr lang="en-US" sz="2400" dirty="0" smtClean="0">
                <a:solidFill>
                  <a:srgbClr val="000066"/>
                </a:solidFill>
                <a:latin typeface="Comic Sans MS" panose="030F0702030302020204" pitchFamily="66" charset="0"/>
                <a:ea typeface="+mn-ea"/>
                <a:cs typeface="Times New Roman" panose="02020603050405020304" pitchFamily="18" charset="0"/>
              </a:rPr>
              <a:t>More effort need to put into outreach and training – human capital development</a:t>
            </a:r>
          </a:p>
          <a:p>
            <a:pPr lvl="1"/>
            <a:r>
              <a:rPr lang="en-US" sz="2400" dirty="0" smtClean="0">
                <a:solidFill>
                  <a:srgbClr val="000066"/>
                </a:solidFill>
                <a:latin typeface="Comic Sans MS" panose="030F0702030302020204" pitchFamily="66" charset="0"/>
                <a:ea typeface="+mn-ea"/>
                <a:cs typeface="Times New Roman" panose="02020603050405020304" pitchFamily="18" charset="0"/>
              </a:rPr>
              <a:t>Patient engagement is a key factor</a:t>
            </a:r>
          </a:p>
          <a:p>
            <a:pPr lvl="1"/>
            <a:r>
              <a:rPr lang="en-US" sz="2400" dirty="0" smtClean="0">
                <a:solidFill>
                  <a:srgbClr val="000066"/>
                </a:solidFill>
                <a:latin typeface="Comic Sans MS" panose="030F0702030302020204" pitchFamily="66" charset="0"/>
                <a:ea typeface="+mn-ea"/>
                <a:cs typeface="Times New Roman" panose="02020603050405020304" pitchFamily="18" charset="0"/>
              </a:rPr>
              <a:t>Keep an eye on </a:t>
            </a:r>
            <a:r>
              <a:rPr lang="en-US" sz="2400" dirty="0" smtClean="0">
                <a:solidFill>
                  <a:srgbClr val="000066"/>
                </a:solidFill>
                <a:latin typeface="Comic Sans MS" panose="030F0702030302020204" pitchFamily="66" charset="0"/>
                <a:ea typeface="+mn-ea"/>
                <a:cs typeface="Times New Roman" panose="02020603050405020304" pitchFamily="18" charset="0"/>
              </a:rPr>
              <a:t>Medicare, which will serve all of us</a:t>
            </a:r>
            <a:endParaRPr lang="en-US" sz="2400" dirty="0">
              <a:solidFill>
                <a:srgbClr val="000066"/>
              </a:solidFill>
              <a:latin typeface="Comic Sans MS" panose="030F0702030302020204" pitchFamily="66" charset="0"/>
              <a:ea typeface="+mn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u="sng" dirty="0"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2FD7FA-09FD-4C95-B5B8-2A0265A59C4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89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924800" cy="838200"/>
          </a:xfrm>
        </p:spPr>
        <p:txBody>
          <a:bodyPr/>
          <a:lstStyle/>
          <a:p>
            <a:r>
              <a:rPr lang="en-US" dirty="0" smtClean="0"/>
              <a:t>Questions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38200" y="1600200"/>
            <a:ext cx="7391400" cy="4525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sz="4000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2800" dirty="0" smtClean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133600"/>
            <a:ext cx="2266950" cy="204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14AA09-636D-4E2B-B4A9-845CA4C43949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4419600"/>
            <a:ext cx="7010400" cy="114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b="1" i="1" kern="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Ramdas Menon, Deputy Director, Health IT</a:t>
            </a:r>
          </a:p>
          <a:p>
            <a:pPr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b="1" kern="0" dirty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Medicaid CHIP </a:t>
            </a:r>
            <a:r>
              <a:rPr lang="en-US" b="1" kern="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Division</a:t>
            </a:r>
          </a:p>
          <a:p>
            <a:pPr algn="ctr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b="1" kern="0" dirty="0" smtClean="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Medicaid_HIT@hhsc.state.tx.us</a:t>
            </a:r>
            <a:endParaRPr lang="en-US" b="1" kern="0" dirty="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13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001000" cy="990600"/>
          </a:xfrm>
        </p:spPr>
        <p:txBody>
          <a:bodyPr/>
          <a:lstStyle/>
          <a:p>
            <a:r>
              <a:rPr lang="en-US" b="0" dirty="0">
                <a:latin typeface="Calibri" panose="020F0502020204030204" pitchFamily="34" charset="0"/>
              </a:rPr>
              <a:t>Emerging Models of Health Services Delivery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24400"/>
          </a:xfrm>
        </p:spPr>
        <p:txBody>
          <a:bodyPr/>
          <a:lstStyle/>
          <a:p>
            <a:r>
              <a:rPr lang="en-US" sz="24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The </a:t>
            </a:r>
            <a:r>
              <a:rPr lang="en-US" sz="2400" i="1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timely</a:t>
            </a:r>
            <a:r>
              <a:rPr lang="en-US" sz="24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lang="en-US" sz="2400" u="sng" dirty="0">
                <a:latin typeface="Comic Sans MS" panose="030F0702030302020204" pitchFamily="66" charset="0"/>
                <a:cs typeface="Times New Roman" panose="02020603050405020304" pitchFamily="18" charset="0"/>
              </a:rPr>
              <a:t>exchange</a:t>
            </a:r>
            <a:r>
              <a:rPr lang="en-US" sz="2400" dirty="0">
                <a:latin typeface="Comic Sans MS" panose="030F0702030302020204" pitchFamily="66" charset="0"/>
                <a:cs typeface="Times New Roman" panose="02020603050405020304" pitchFamily="18" charset="0"/>
              </a:rPr>
              <a:t> of critical client level data or information </a:t>
            </a:r>
            <a:r>
              <a:rPr lang="en-US" sz="24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underlies </a:t>
            </a:r>
            <a:r>
              <a:rPr lang="en-US" sz="2400" dirty="0">
                <a:latin typeface="Comic Sans MS" panose="030F0702030302020204" pitchFamily="66" charset="0"/>
                <a:cs typeface="Times New Roman" panose="02020603050405020304" pitchFamily="18" charset="0"/>
              </a:rPr>
              <a:t>evidence-based healthcare.  That data/information is collected by technology and healthcare providers</a:t>
            </a:r>
          </a:p>
          <a:p>
            <a:pPr lvl="0"/>
            <a:r>
              <a:rPr lang="en-US" sz="24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Timely data </a:t>
            </a:r>
            <a:r>
              <a:rPr lang="en-US" sz="2400" dirty="0">
                <a:latin typeface="Comic Sans MS" panose="030F0702030302020204" pitchFamily="66" charset="0"/>
                <a:cs typeface="Times New Roman" panose="02020603050405020304" pitchFamily="18" charset="0"/>
              </a:rPr>
              <a:t>exchange/sharing </a:t>
            </a:r>
            <a:r>
              <a:rPr lang="en-US" sz="24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(shared decision-making) is </a:t>
            </a:r>
            <a:r>
              <a:rPr lang="en-US" sz="2400" dirty="0">
                <a:latin typeface="Comic Sans MS" panose="030F0702030302020204" pitchFamily="66" charset="0"/>
                <a:cs typeface="Times New Roman" panose="02020603050405020304" pitchFamily="18" charset="0"/>
              </a:rPr>
              <a:t>essential to </a:t>
            </a:r>
            <a:r>
              <a:rPr lang="en-US" sz="2400" dirty="0" smtClean="0">
                <a:latin typeface="Comic Sans MS" panose="030F0702030302020204" pitchFamily="66" charset="0"/>
                <a:cs typeface="Times New Roman" panose="02020603050405020304" pitchFamily="18" charset="0"/>
              </a:rPr>
              <a:t>support:</a:t>
            </a:r>
            <a:endParaRPr lang="en-US" sz="2400" dirty="0">
              <a:latin typeface="Comic Sans MS" panose="030F0702030302020204" pitchFamily="66" charset="0"/>
              <a:ea typeface="+mn-ea"/>
              <a:cs typeface="Times New Roman" panose="02020603050405020304" pitchFamily="18" charset="0"/>
            </a:endParaRPr>
          </a:p>
          <a:p>
            <a:pPr algn="ctr"/>
            <a:r>
              <a:rPr lang="en-US" sz="2400" dirty="0">
                <a:latin typeface="Comic Sans MS" panose="030F0702030302020204" pitchFamily="66" charset="0"/>
                <a:cs typeface="Times New Roman" panose="02020603050405020304" pitchFamily="18" charset="0"/>
              </a:rPr>
              <a:t>Patient Centered Medical Home (PCMH)</a:t>
            </a:r>
          </a:p>
          <a:p>
            <a:pPr algn="ctr">
              <a:buNone/>
            </a:pPr>
            <a:r>
              <a:rPr lang="en-US" sz="2400" dirty="0">
                <a:latin typeface="Comic Sans MS" panose="030F0702030302020204" pitchFamily="66" charset="0"/>
                <a:cs typeface="Times New Roman" panose="02020603050405020304" pitchFamily="18" charset="0"/>
              </a:rPr>
              <a:t>http://pcmh.ahrq.gov/</a:t>
            </a:r>
          </a:p>
          <a:p>
            <a:pPr algn="ctr"/>
            <a:r>
              <a:rPr lang="en-US" sz="2400" dirty="0">
                <a:latin typeface="Comic Sans MS" panose="030F0702030302020204" pitchFamily="66" charset="0"/>
                <a:cs typeface="Times New Roman" panose="02020603050405020304" pitchFamily="18" charset="0"/>
              </a:rPr>
              <a:t>Accountable Care Organization (ACO) </a:t>
            </a:r>
          </a:p>
          <a:p>
            <a:pPr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http://www.cms.gov/Medicare/Medicare-Fee-for-Service-Payment/ACO/index.html</a:t>
            </a:r>
          </a:p>
          <a:p>
            <a:pPr lvl="1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2FD7FA-09FD-4C95-B5B8-2A0265A59C4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39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33400"/>
            <a:ext cx="7543800" cy="838200"/>
          </a:xfrm>
        </p:spPr>
        <p:txBody>
          <a:bodyPr anchor="b"/>
          <a:lstStyle/>
          <a:p>
            <a:pPr algn="r"/>
            <a:r>
              <a:rPr lang="en-US" sz="3200" dirty="0">
                <a:solidFill>
                  <a:srgbClr val="000066"/>
                </a:solidFill>
                <a:latin typeface="Calibri" panose="020F0502020204030204" pitchFamily="34" charset="0"/>
              </a:rPr>
              <a:t>Information </a:t>
            </a:r>
            <a:r>
              <a:rPr lang="en-US" sz="3200" dirty="0">
                <a:solidFill>
                  <a:srgbClr val="000066"/>
                </a:solidFill>
                <a:latin typeface="Calibri" panose="020F0502020204030204" pitchFamily="34" charset="0"/>
              </a:rPr>
              <a:t>E</a:t>
            </a:r>
            <a:r>
              <a:rPr lang="en-US" sz="3200" dirty="0">
                <a:solidFill>
                  <a:srgbClr val="000066"/>
                </a:solidFill>
                <a:latin typeface="Calibri" panose="020F0502020204030204" pitchFamily="34" charset="0"/>
              </a:rPr>
              <a:t>xchange in Healthcare</a:t>
            </a:r>
            <a:endParaRPr lang="en-US" sz="3200" dirty="0">
              <a:solidFill>
                <a:srgbClr val="000066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rgbClr val="000066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E.g. 2013/14 data Emergency Room/Department admissions (Medicaid only)</a:t>
            </a:r>
            <a:endParaRPr lang="en-US" sz="2400" dirty="0">
              <a:solidFill>
                <a:srgbClr val="000066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0066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75% </a:t>
            </a:r>
            <a:r>
              <a:rPr lang="en-US" sz="2400" dirty="0">
                <a:solidFill>
                  <a:srgbClr val="000066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of patients </a:t>
            </a:r>
            <a:r>
              <a:rPr lang="en-US" sz="2400" dirty="0">
                <a:solidFill>
                  <a:srgbClr val="000066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(n=4500) </a:t>
            </a:r>
            <a:r>
              <a:rPr lang="en-US" sz="2400" dirty="0" smtClean="0">
                <a:solidFill>
                  <a:srgbClr val="000066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visited </a:t>
            </a:r>
            <a:r>
              <a:rPr lang="en-US" sz="2400" dirty="0">
                <a:solidFill>
                  <a:srgbClr val="000066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Emergency Rooms TEN </a:t>
            </a:r>
            <a:r>
              <a:rPr lang="en-US" sz="2400" dirty="0">
                <a:solidFill>
                  <a:srgbClr val="000066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times </a:t>
            </a:r>
            <a:r>
              <a:rPr lang="en-US" sz="2400" dirty="0" smtClean="0">
                <a:solidFill>
                  <a:srgbClr val="000066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or </a:t>
            </a:r>
            <a:r>
              <a:rPr lang="en-US" sz="2400" dirty="0">
                <a:solidFill>
                  <a:srgbClr val="000066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more have:</a:t>
            </a:r>
          </a:p>
          <a:p>
            <a:pPr lvl="1"/>
            <a:r>
              <a:rPr lang="en-US" sz="2400" dirty="0">
                <a:solidFill>
                  <a:srgbClr val="000066"/>
                </a:solidFill>
                <a:latin typeface="Comic Sans MS" panose="030F0702030302020204" pitchFamily="66" charset="0"/>
                <a:ea typeface="+mn-ea"/>
                <a:cs typeface="Times New Roman" panose="02020603050405020304" pitchFamily="18" charset="0"/>
              </a:rPr>
              <a:t>M</a:t>
            </a:r>
            <a:r>
              <a:rPr lang="en-US" sz="2400" dirty="0">
                <a:solidFill>
                  <a:srgbClr val="000066"/>
                </a:solidFill>
                <a:latin typeface="Comic Sans MS" panose="030F0702030302020204" pitchFamily="66" charset="0"/>
                <a:ea typeface="+mn-ea"/>
                <a:cs typeface="Times New Roman" panose="02020603050405020304" pitchFamily="18" charset="0"/>
              </a:rPr>
              <a:t>ultiple </a:t>
            </a:r>
            <a:r>
              <a:rPr lang="en-US" sz="2400" dirty="0">
                <a:solidFill>
                  <a:srgbClr val="000066"/>
                </a:solidFill>
                <a:latin typeface="Comic Sans MS" panose="030F0702030302020204" pitchFamily="66" charset="0"/>
                <a:ea typeface="+mn-ea"/>
                <a:cs typeface="Times New Roman" panose="02020603050405020304" pitchFamily="18" charset="0"/>
              </a:rPr>
              <a:t>chronic </a:t>
            </a:r>
            <a:r>
              <a:rPr lang="en-US" sz="2400" dirty="0">
                <a:solidFill>
                  <a:srgbClr val="000066"/>
                </a:solidFill>
                <a:latin typeface="Comic Sans MS" panose="030F0702030302020204" pitchFamily="66" charset="0"/>
                <a:ea typeface="+mn-ea"/>
                <a:cs typeface="Times New Roman" panose="02020603050405020304" pitchFamily="18" charset="0"/>
              </a:rPr>
              <a:t>conditions (~3.5 conditions)</a:t>
            </a:r>
            <a:endParaRPr lang="en-US" sz="2400" dirty="0">
              <a:solidFill>
                <a:srgbClr val="000066"/>
              </a:solidFill>
              <a:latin typeface="Comic Sans MS" panose="030F0702030302020204" pitchFamily="66" charset="0"/>
              <a:ea typeface="+mn-ea"/>
              <a:cs typeface="Times New Roman" panose="02020603050405020304" pitchFamily="18" charset="0"/>
            </a:endParaRPr>
          </a:p>
          <a:p>
            <a:pPr lvl="1"/>
            <a:r>
              <a:rPr lang="en-US" sz="2400" dirty="0">
                <a:solidFill>
                  <a:srgbClr val="000066"/>
                </a:solidFill>
                <a:latin typeface="Comic Sans MS" panose="030F0702030302020204" pitchFamily="66" charset="0"/>
                <a:ea typeface="+mn-ea"/>
                <a:cs typeface="Times New Roman" panose="02020603050405020304" pitchFamily="18" charset="0"/>
              </a:rPr>
              <a:t>Charlson* comorbidity </a:t>
            </a:r>
            <a:r>
              <a:rPr lang="en-US" sz="2400" dirty="0">
                <a:solidFill>
                  <a:srgbClr val="000066"/>
                </a:solidFill>
                <a:latin typeface="Comic Sans MS" panose="030F0702030302020204" pitchFamily="66" charset="0"/>
                <a:ea typeface="+mn-ea"/>
                <a:cs typeface="Times New Roman" panose="02020603050405020304" pitchFamily="18" charset="0"/>
              </a:rPr>
              <a:t>index of </a:t>
            </a:r>
            <a:r>
              <a:rPr lang="en-US" sz="2400" dirty="0">
                <a:solidFill>
                  <a:srgbClr val="000066"/>
                </a:solidFill>
                <a:latin typeface="Comic Sans MS" panose="030F0702030302020204" pitchFamily="66" charset="0"/>
                <a:ea typeface="+mn-ea"/>
                <a:cs typeface="Times New Roman" panose="02020603050405020304" pitchFamily="18" charset="0"/>
              </a:rPr>
              <a:t>&gt;3.5 as opposed to a score of 1 for those making a single ER/ED visit</a:t>
            </a:r>
          </a:p>
          <a:p>
            <a:pPr lvl="1"/>
            <a:r>
              <a:rPr lang="en-US" sz="2400" dirty="0">
                <a:solidFill>
                  <a:srgbClr val="000066"/>
                </a:solidFill>
                <a:latin typeface="Comic Sans MS" panose="030F0702030302020204" pitchFamily="66" charset="0"/>
                <a:ea typeface="+mn-ea"/>
                <a:cs typeface="Times New Roman" panose="02020603050405020304" pitchFamily="18" charset="0"/>
              </a:rPr>
              <a:t>M</a:t>
            </a:r>
            <a:r>
              <a:rPr lang="en-US" sz="2400" dirty="0">
                <a:solidFill>
                  <a:srgbClr val="000066"/>
                </a:solidFill>
                <a:latin typeface="Comic Sans MS" panose="030F0702030302020204" pitchFamily="66" charset="0"/>
                <a:ea typeface="+mn-ea"/>
                <a:cs typeface="Times New Roman" panose="02020603050405020304" pitchFamily="18" charset="0"/>
              </a:rPr>
              <a:t>ental </a:t>
            </a:r>
            <a:r>
              <a:rPr lang="en-US" sz="2400" dirty="0">
                <a:solidFill>
                  <a:srgbClr val="000066"/>
                </a:solidFill>
                <a:latin typeface="Comic Sans MS" panose="030F0702030302020204" pitchFamily="66" charset="0"/>
                <a:ea typeface="+mn-ea"/>
                <a:cs typeface="Times New Roman" panose="02020603050405020304" pitchFamily="18" charset="0"/>
              </a:rPr>
              <a:t>health and substance use </a:t>
            </a:r>
            <a:r>
              <a:rPr lang="en-US" sz="2400" dirty="0">
                <a:solidFill>
                  <a:srgbClr val="000066"/>
                </a:solidFill>
                <a:latin typeface="Comic Sans MS" panose="030F0702030302020204" pitchFamily="66" charset="0"/>
                <a:ea typeface="+mn-ea"/>
                <a:cs typeface="Times New Roman" panose="02020603050405020304" pitchFamily="18" charset="0"/>
              </a:rPr>
              <a:t>issues (70%)</a:t>
            </a:r>
            <a:endParaRPr lang="en-US" sz="2400" dirty="0">
              <a:solidFill>
                <a:srgbClr val="000066"/>
              </a:solidFill>
              <a:latin typeface="Comic Sans MS" panose="030F0702030302020204" pitchFamily="66" charset="0"/>
              <a:ea typeface="+mn-ea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sz="2400" dirty="0">
                <a:solidFill>
                  <a:srgbClr val="000066"/>
                </a:solidFill>
                <a:latin typeface="Comic Sans MS" panose="030F0702030302020204" pitchFamily="66" charset="0"/>
                <a:ea typeface="+mn-ea"/>
                <a:cs typeface="Times New Roman" panose="02020603050405020304" pitchFamily="18" charset="0"/>
              </a:rPr>
              <a:t>*http</a:t>
            </a:r>
            <a:r>
              <a:rPr lang="en-US" sz="2400" dirty="0">
                <a:solidFill>
                  <a:srgbClr val="000066"/>
                </a:solidFill>
                <a:latin typeface="Comic Sans MS" panose="030F0702030302020204" pitchFamily="66" charset="0"/>
                <a:ea typeface="+mn-ea"/>
                <a:cs typeface="Times New Roman" panose="02020603050405020304" pitchFamily="18" charset="0"/>
              </a:rPr>
              <a:t>://www.ncbi.nlm.nih.gov/pmc/articles/PMC3677715/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2FD7FA-09FD-4C95-B5B8-2A0265A59C4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19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0" hangingPunct="0"/>
            <a:r>
              <a:rPr lang="en-US" sz="3200" dirty="0" smtClean="0">
                <a:solidFill>
                  <a:srgbClr val="000066"/>
                </a:solidFill>
                <a:latin typeface="Calibri" panose="020F0502020204030204" pitchFamily="34" charset="0"/>
              </a:rPr>
              <a:t>Healthcare I</a:t>
            </a:r>
            <a:br>
              <a:rPr lang="en-US" sz="3200" dirty="0" smtClean="0">
                <a:solidFill>
                  <a:srgbClr val="000066"/>
                </a:solidFill>
                <a:latin typeface="Calibri" panose="020F0502020204030204" pitchFamily="34" charset="0"/>
              </a:rPr>
            </a:br>
            <a:endParaRPr lang="en-US" sz="3200" dirty="0">
              <a:solidFill>
                <a:srgbClr val="000066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>
                <a:solidFill>
                  <a:srgbClr val="000066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Transition of Care (ToC)</a:t>
            </a:r>
          </a:p>
          <a:p>
            <a:pPr marL="0" indent="0">
              <a:buNone/>
            </a:pPr>
            <a:endParaRPr lang="en-US" sz="2800" dirty="0">
              <a:solidFill>
                <a:srgbClr val="000066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000066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The </a:t>
            </a:r>
            <a:r>
              <a:rPr lang="en-US" sz="2800" dirty="0">
                <a:solidFill>
                  <a:srgbClr val="000066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movement of a patient from one setting of care (hospital, ambulatory primary care practice, ambulatory specialty care practice, long term care, home health, rehabilitation facility) to another. </a:t>
            </a:r>
          </a:p>
          <a:p>
            <a:pPr marL="0" indent="0">
              <a:buNone/>
            </a:pPr>
            <a:endParaRPr lang="en-US" sz="2800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1600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http://www.cms.gov/Regulations-and-Guidance/Legislation/EHRIncentivePrograms/downloads/8_Transition_of_Care_Summary.pdf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8CE6-93D5-499F-AADC-A963BDD1B5CE}" type="slidenum">
              <a:rPr lang="en-US" altLang="en-US" smtClean="0">
                <a:solidFill>
                  <a:srgbClr val="000000"/>
                </a:solidFill>
              </a:rPr>
              <a:pPr/>
              <a:t>4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10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r" eaLnBrk="0" hangingPunct="0"/>
            <a:r>
              <a:rPr lang="en-US" sz="3200" dirty="0">
                <a:solidFill>
                  <a:srgbClr val="000066"/>
                </a:solidFill>
                <a:latin typeface="Calibri" panose="020F0502020204030204" pitchFamily="34" charset="0"/>
              </a:rPr>
              <a:t>Healthcare </a:t>
            </a:r>
            <a:r>
              <a:rPr lang="en-US" sz="3200" dirty="0" smtClean="0">
                <a:solidFill>
                  <a:srgbClr val="000066"/>
                </a:solidFill>
                <a:latin typeface="Calibri" panose="020F0502020204030204" pitchFamily="34" charset="0"/>
              </a:rPr>
              <a:t>II</a:t>
            </a:r>
            <a:r>
              <a:rPr lang="en-US" sz="3200" dirty="0">
                <a:solidFill>
                  <a:srgbClr val="000066"/>
                </a:solidFill>
                <a:latin typeface="Calibri" panose="020F0502020204030204" pitchFamily="34" charset="0"/>
              </a:rPr>
              <a:t/>
            </a:r>
            <a:br>
              <a:rPr lang="en-US" sz="3200" dirty="0">
                <a:solidFill>
                  <a:srgbClr val="000066"/>
                </a:solidFill>
                <a:latin typeface="Calibri" panose="020F0502020204030204" pitchFamily="34" charset="0"/>
              </a:rPr>
            </a:br>
            <a:endParaRPr lang="en-US" sz="3200" dirty="0">
              <a:solidFill>
                <a:srgbClr val="000066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>
                <a:solidFill>
                  <a:srgbClr val="000066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Care coordination (CC)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0066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000066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“…deliberate organization of patient care activities between two or more participants (including the patient) involved in a patient’s care to facilitate the appropriate delivery of health care services</a:t>
            </a:r>
            <a:r>
              <a:rPr lang="en-US" sz="2800" dirty="0" smtClean="0">
                <a:solidFill>
                  <a:srgbClr val="000066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.”</a:t>
            </a:r>
          </a:p>
          <a:p>
            <a:pPr marL="0" indent="0">
              <a:buNone/>
            </a:pPr>
            <a:endParaRPr lang="en-US" sz="2800" dirty="0" smtClean="0">
              <a:solidFill>
                <a:srgbClr val="000066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66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Agency for Healthcare Research and </a:t>
            </a:r>
            <a:r>
              <a:rPr lang="en-US" sz="2400" dirty="0" smtClean="0">
                <a:solidFill>
                  <a:srgbClr val="000066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Quality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66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http://www.ahrq.gov/professionals/prevention-chronic-care/improve/coordination/index.html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8CE6-93D5-499F-AADC-A963BDD1B5CE}" type="slidenum">
              <a:rPr lang="en-US" altLang="en-US" smtClean="0">
                <a:solidFill>
                  <a:srgbClr val="000000"/>
                </a:solidFill>
              </a:rPr>
              <a:pPr/>
              <a:t>5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36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Why data/information </a:t>
            </a:r>
            <a:r>
              <a:rPr lang="en-US" dirty="0" smtClean="0">
                <a:latin typeface="Calibri" panose="020F0502020204030204" pitchFamily="34" charset="0"/>
              </a:rPr>
              <a:t>exchange?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Comic Sans MS" panose="030F0702030302020204" pitchFamily="66" charset="0"/>
              </a:rPr>
              <a:t>A sharper focus on “Outcomes”</a:t>
            </a:r>
          </a:p>
          <a:p>
            <a:pPr marL="0" indent="0">
              <a:buNone/>
            </a:pPr>
            <a:endParaRPr lang="en-US" sz="2400" dirty="0" smtClean="0">
              <a:latin typeface="Comic Sans MS" panose="030F0702030302020204" pitchFamily="66" charset="0"/>
            </a:endParaRPr>
          </a:p>
          <a:p>
            <a:r>
              <a:rPr lang="en-US" sz="2400" dirty="0" smtClean="0">
                <a:latin typeface="Comic Sans MS" panose="030F0702030302020204" pitchFamily="66" charset="0"/>
              </a:rPr>
              <a:t>Risk profiling – clinical data essential (Population health management)</a:t>
            </a:r>
          </a:p>
          <a:p>
            <a:endParaRPr lang="en-US" sz="2400" dirty="0" smtClean="0">
              <a:latin typeface="Comic Sans MS" panose="030F0702030302020204" pitchFamily="66" charset="0"/>
            </a:endParaRPr>
          </a:p>
          <a:p>
            <a:r>
              <a:rPr lang="en-US" sz="2400" dirty="0" smtClean="0">
                <a:latin typeface="Comic Sans MS" panose="030F0702030302020204" pitchFamily="66" charset="0"/>
              </a:rPr>
              <a:t>Avoid duplication of tests/procedures </a:t>
            </a:r>
          </a:p>
          <a:p>
            <a:endParaRPr lang="en-US" sz="2400" dirty="0" smtClean="0">
              <a:latin typeface="Comic Sans MS" panose="030F0702030302020204" pitchFamily="66" charset="0"/>
            </a:endParaRPr>
          </a:p>
          <a:p>
            <a:r>
              <a:rPr lang="en-US" sz="2400" dirty="0" smtClean="0">
                <a:latin typeface="Comic Sans MS" panose="030F0702030302020204" pitchFamily="66" charset="0"/>
              </a:rPr>
              <a:t>Present on Admission Indicators</a:t>
            </a:r>
          </a:p>
          <a:p>
            <a:endParaRPr lang="en-US" sz="2400" dirty="0" smtClean="0">
              <a:latin typeface="Comic Sans MS" panose="030F0702030302020204" pitchFamily="66" charset="0"/>
            </a:endParaRPr>
          </a:p>
          <a:p>
            <a:r>
              <a:rPr lang="en-US" sz="2400" dirty="0" smtClean="0">
                <a:latin typeface="Comic Sans MS" panose="030F0702030302020204" pitchFamily="66" charset="0"/>
              </a:rPr>
              <a:t>Medication history and reconciliation</a:t>
            </a:r>
          </a:p>
          <a:p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2FD7FA-09FD-4C95-B5B8-2A0265A59C4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621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200" dirty="0" smtClean="0">
                <a:solidFill>
                  <a:srgbClr val="000066"/>
                </a:solidFill>
                <a:latin typeface="Calibri" panose="020F0502020204030204" pitchFamily="34" charset="0"/>
              </a:rPr>
              <a:t>Modes of Data Exchanges</a:t>
            </a:r>
            <a:endParaRPr lang="en-US" sz="3200" dirty="0">
              <a:solidFill>
                <a:srgbClr val="000066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rgbClr val="000066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Traditional e.g., faxes, paper files</a:t>
            </a:r>
          </a:p>
          <a:p>
            <a:pPr marL="0" indent="0">
              <a:buNone/>
            </a:pPr>
            <a:endParaRPr lang="en-US" sz="2800" dirty="0" smtClean="0">
              <a:solidFill>
                <a:srgbClr val="000066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000066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Electronic e.g. portals,  HIPPA compliant wireless </a:t>
            </a:r>
            <a:r>
              <a:rPr lang="en-US" sz="2800" dirty="0" smtClean="0">
                <a:solidFill>
                  <a:srgbClr val="000066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messages</a:t>
            </a:r>
          </a:p>
          <a:p>
            <a:pPr marL="0" indent="0">
              <a:buNone/>
            </a:pPr>
            <a:endParaRPr lang="en-US" sz="2800" dirty="0" smtClean="0">
              <a:solidFill>
                <a:srgbClr val="000066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000066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Health Information Exchange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0066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Exchange of CCDAs – structured formatted data amongst healthcare providers</a:t>
            </a:r>
            <a:endParaRPr lang="en-US" sz="2800" dirty="0">
              <a:solidFill>
                <a:srgbClr val="000066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/>
          <a:p>
            <a:fld id="{99298CE6-93D5-499F-AADC-A963BDD1B5CE}" type="slidenum">
              <a:rPr lang="en-US" altLang="en-US" smtClean="0">
                <a:solidFill>
                  <a:srgbClr val="000000"/>
                </a:solidFill>
              </a:rPr>
              <a:pPr/>
              <a:t>7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21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200" dirty="0">
                <a:solidFill>
                  <a:srgbClr val="000066"/>
                </a:solidFill>
                <a:latin typeface="Calibri" panose="020F0502020204030204" pitchFamily="34" charset="0"/>
              </a:rPr>
              <a:t>Beneficiaries of data exchange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0" hangingPunct="0"/>
            <a:r>
              <a:rPr lang="en-US" sz="2800" dirty="0">
                <a:solidFill>
                  <a:srgbClr val="000066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Patients: Safety - think of duplication of </a:t>
            </a:r>
            <a:r>
              <a:rPr lang="en-US" sz="2800" dirty="0" smtClean="0">
                <a:solidFill>
                  <a:srgbClr val="000066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X-rays; med history checks, </a:t>
            </a:r>
            <a:r>
              <a:rPr lang="en-US" sz="2800" dirty="0">
                <a:solidFill>
                  <a:srgbClr val="000066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or flu/tetanus </a:t>
            </a:r>
            <a:r>
              <a:rPr lang="en-US" sz="2800" dirty="0" smtClean="0">
                <a:solidFill>
                  <a:srgbClr val="000066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shots; Redundant paper forms. </a:t>
            </a:r>
            <a:endParaRPr lang="en-US" sz="2800" dirty="0">
              <a:solidFill>
                <a:srgbClr val="000066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en-US" sz="2800" dirty="0" smtClean="0">
                <a:solidFill>
                  <a:srgbClr val="000066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Healthcare </a:t>
            </a:r>
            <a:r>
              <a:rPr lang="en-US" sz="2800" dirty="0">
                <a:solidFill>
                  <a:srgbClr val="000066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Providers: Prescriptions - Drug-to-drug interactions; knowledge of comorbidities; </a:t>
            </a:r>
            <a:r>
              <a:rPr lang="en-US" sz="2800" dirty="0" smtClean="0">
                <a:solidFill>
                  <a:srgbClr val="000066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ER visit history; Better tracking for waste and fraud; </a:t>
            </a:r>
            <a:r>
              <a:rPr lang="en-US" sz="2800" dirty="0" smtClean="0">
                <a:solidFill>
                  <a:srgbClr val="000066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Informatics. </a:t>
            </a:r>
            <a:endParaRPr lang="en-US" sz="2800" dirty="0">
              <a:solidFill>
                <a:srgbClr val="000066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lvl="0" eaLnBrk="0" hangingPunct="0"/>
            <a:r>
              <a:rPr lang="en-US" sz="2800" dirty="0">
                <a:solidFill>
                  <a:srgbClr val="000066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Insurers – Healthcare delivery costs reduced and improved efficiencies. Facilitate greater  innovation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8CE6-93D5-499F-AADC-A963BDD1B5CE}" type="slidenum">
              <a:rPr lang="en-US" altLang="en-US" smtClean="0">
                <a:solidFill>
                  <a:srgbClr val="000000"/>
                </a:solidFill>
              </a:rPr>
              <a:pPr/>
              <a:t>8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42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z="3200" dirty="0">
                <a:solidFill>
                  <a:srgbClr val="000066"/>
                </a:solidFill>
                <a:latin typeface="Calibri" panose="020F0502020204030204" pitchFamily="34" charset="0"/>
              </a:rPr>
              <a:t>Technology</a:t>
            </a:r>
            <a:endParaRPr lang="en-US" sz="3200" dirty="0">
              <a:solidFill>
                <a:srgbClr val="000066"/>
              </a:solidFill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solidFill>
                  <a:srgbClr val="000066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Electronic Health Records  - incentivized 8500 providers/hospitals across the state – $</a:t>
            </a:r>
            <a:r>
              <a:rPr lang="en-US" sz="2400" dirty="0" smtClean="0">
                <a:solidFill>
                  <a:srgbClr val="000066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800m; Associated with </a:t>
            </a:r>
            <a:r>
              <a:rPr lang="en-US" sz="2400" i="1" dirty="0" smtClean="0">
                <a:solidFill>
                  <a:srgbClr val="000066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Meaningful Use </a:t>
            </a:r>
            <a:r>
              <a:rPr lang="en-US" sz="2400" dirty="0" smtClean="0">
                <a:solidFill>
                  <a:srgbClr val="000066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Measures</a:t>
            </a:r>
            <a:endParaRPr lang="en-US" sz="2400" dirty="0">
              <a:solidFill>
                <a:srgbClr val="000066"/>
              </a:solidFill>
              <a:latin typeface="Comic Sans MS" panose="030F0702030302020204" pitchFamily="66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66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         EHRs and EMRs now available in most health care settings; source of </a:t>
            </a:r>
            <a:r>
              <a:rPr lang="en-US" sz="2400" dirty="0" smtClean="0">
                <a:solidFill>
                  <a:srgbClr val="000066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structured,  </a:t>
            </a:r>
            <a:r>
              <a:rPr lang="en-US" sz="2400" dirty="0">
                <a:solidFill>
                  <a:srgbClr val="000066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formatted data from healthcare settings</a:t>
            </a:r>
          </a:p>
          <a:p>
            <a:r>
              <a:rPr lang="en-US" sz="2400" dirty="0" smtClean="0">
                <a:solidFill>
                  <a:srgbClr val="000066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Invested $28m in Health </a:t>
            </a:r>
            <a:r>
              <a:rPr lang="en-US" sz="2400" dirty="0">
                <a:solidFill>
                  <a:srgbClr val="000066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Information Exchanges </a:t>
            </a:r>
            <a:r>
              <a:rPr lang="en-US" sz="2400" dirty="0" smtClean="0">
                <a:solidFill>
                  <a:srgbClr val="000066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(HIE) to </a:t>
            </a:r>
            <a:r>
              <a:rPr lang="en-US" sz="2400" dirty="0">
                <a:solidFill>
                  <a:srgbClr val="000066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set up a federated model based on 16 </a:t>
            </a:r>
            <a:r>
              <a:rPr lang="en-US" sz="2400" dirty="0" smtClean="0">
                <a:solidFill>
                  <a:srgbClr val="000066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HIEs initially </a:t>
            </a:r>
            <a:r>
              <a:rPr lang="en-US" sz="2400" dirty="0">
                <a:solidFill>
                  <a:srgbClr val="000066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but now down to about 6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66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	</a:t>
            </a:r>
            <a:r>
              <a:rPr lang="en-US" sz="2400" dirty="0">
                <a:solidFill>
                  <a:srgbClr val="000066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Very limited data exchange</a:t>
            </a:r>
          </a:p>
          <a:p>
            <a:endParaRPr lang="en-US" sz="2400" dirty="0" smtClean="0">
              <a:latin typeface="Comic Sans MS" panose="030F0702030302020204" pitchFamily="66" charset="0"/>
            </a:endParaRPr>
          </a:p>
          <a:p>
            <a:endParaRPr lang="en-US" sz="2400" dirty="0">
              <a:latin typeface="Comic Sans MS" panose="030F0702030302020204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98CE6-93D5-499F-AADC-A963BDD1B5CE}" type="slidenum">
              <a:rPr lang="en-US" altLang="en-US" smtClean="0">
                <a:solidFill>
                  <a:srgbClr val="000000"/>
                </a:solidFill>
              </a:rPr>
              <a:pPr/>
              <a:t>9</a:t>
            </a:fld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52714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5390"/>
      </a:accent1>
      <a:accent2>
        <a:srgbClr val="7FC9FF"/>
      </a:accent2>
      <a:accent3>
        <a:srgbClr val="FF0000"/>
      </a:accent3>
      <a:accent4>
        <a:srgbClr val="FFCBCC"/>
      </a:accent4>
      <a:accent5>
        <a:srgbClr val="AB73D5"/>
      </a:accent5>
      <a:accent6>
        <a:srgbClr val="FFC000"/>
      </a:accent6>
      <a:hlink>
        <a:srgbClr val="800040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>
            <a:alpha val="50000"/>
          </a:srgb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>
            <a:alpha val="50000"/>
          </a:srgb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HP Passport Presentation 7_8_14">
  <a:themeElements>
    <a:clrScheme name="SPH Color Scheme">
      <a:dk1>
        <a:srgbClr val="7AAAD4"/>
      </a:dk1>
      <a:lt1>
        <a:sysClr val="window" lastClr="FFFFFF"/>
      </a:lt1>
      <a:dk2>
        <a:srgbClr val="1F497D"/>
      </a:dk2>
      <a:lt2>
        <a:srgbClr val="FFFFFF"/>
      </a:lt2>
      <a:accent1>
        <a:srgbClr val="8A4E3F"/>
      </a:accent1>
      <a:accent2>
        <a:srgbClr val="AA1E5A"/>
      </a:accent2>
      <a:accent3>
        <a:srgbClr val="47B4AB"/>
      </a:accent3>
      <a:accent4>
        <a:srgbClr val="E68225"/>
      </a:accent4>
      <a:accent5>
        <a:srgbClr val="FEF295"/>
      </a:accent5>
      <a:accent6>
        <a:srgbClr val="FFFFFF"/>
      </a:accent6>
      <a:hlink>
        <a:srgbClr val="548DD4"/>
      </a:hlink>
      <a:folHlink>
        <a:srgbClr val="548DD4"/>
      </a:folHlink>
    </a:clrScheme>
    <a:fontScheme name="SPH Fonts 2">
      <a:majorFont>
        <a:latin typeface="Myriad Pro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solidFill>
              <a:schemeClr val="accent1"/>
            </a:solidFill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6556</TotalTime>
  <Words>687</Words>
  <Application>Microsoft Office PowerPoint</Application>
  <PresentationFormat>On-screen Show (4:3)</PresentationFormat>
  <Paragraphs>116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Default Design</vt:lpstr>
      <vt:lpstr>SHP Passport Presentation 7_8_14</vt:lpstr>
      <vt:lpstr>1_Default Design</vt:lpstr>
      <vt:lpstr>1_Custom Design</vt:lpstr>
      <vt:lpstr>2_Custom Design</vt:lpstr>
      <vt:lpstr>Challenges to integrating technology in healthcare settings</vt:lpstr>
      <vt:lpstr>Emerging Models of Health Services Delivery</vt:lpstr>
      <vt:lpstr>Information Exchange in Healthcare</vt:lpstr>
      <vt:lpstr>Healthcare I </vt:lpstr>
      <vt:lpstr>Healthcare II </vt:lpstr>
      <vt:lpstr>Why data/information exchange?</vt:lpstr>
      <vt:lpstr>Modes of Data Exchanges</vt:lpstr>
      <vt:lpstr>Beneficiaries of data exchange</vt:lpstr>
      <vt:lpstr>Technology</vt:lpstr>
      <vt:lpstr>Data exchange - Reality</vt:lpstr>
      <vt:lpstr>Challenges to Information Exchange-I</vt:lpstr>
      <vt:lpstr>Challenges to Information Exchange-II</vt:lpstr>
      <vt:lpstr>Challenges to Information Exchange-III</vt:lpstr>
      <vt:lpstr>Key Conclusions and Take-Aways</vt:lpstr>
      <vt:lpstr>Questions </vt:lpstr>
    </vt:vector>
  </TitlesOfParts>
  <Company>HHSC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Medicaid  Electronic Health Record (EHR) Incentive Program</dc:title>
  <dc:creator>Windows User</dc:creator>
  <cp:lastModifiedBy>HHSC User</cp:lastModifiedBy>
  <cp:revision>323</cp:revision>
  <cp:lastPrinted>2016-02-03T23:42:16Z</cp:lastPrinted>
  <dcterms:created xsi:type="dcterms:W3CDTF">2014-06-23T17:32:05Z</dcterms:created>
  <dcterms:modified xsi:type="dcterms:W3CDTF">2016-02-08T20:39:01Z</dcterms:modified>
</cp:coreProperties>
</file>